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3" r:id="rId1"/>
    <p:sldMasterId id="2147483686" r:id="rId2"/>
  </p:sldMasterIdLst>
  <p:notesMasterIdLst>
    <p:notesMasterId r:id="rId20"/>
  </p:notesMasterIdLst>
  <p:sldIdLst>
    <p:sldId id="256" r:id="rId3"/>
    <p:sldId id="257" r:id="rId4"/>
    <p:sldId id="354" r:id="rId5"/>
    <p:sldId id="355" r:id="rId6"/>
    <p:sldId id="298" r:id="rId7"/>
    <p:sldId id="356" r:id="rId8"/>
    <p:sldId id="357" r:id="rId9"/>
    <p:sldId id="340" r:id="rId10"/>
    <p:sldId id="347" r:id="rId11"/>
    <p:sldId id="358" r:id="rId12"/>
    <p:sldId id="312" r:id="rId13"/>
    <p:sldId id="360" r:id="rId14"/>
    <p:sldId id="359" r:id="rId15"/>
    <p:sldId id="361" r:id="rId16"/>
    <p:sldId id="363" r:id="rId17"/>
    <p:sldId id="351" r:id="rId18"/>
    <p:sldId id="36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82"/>
    <p:restoredTop sz="78095"/>
  </p:normalViewPr>
  <p:slideViewPr>
    <p:cSldViewPr snapToGrid="0" snapToObjects="1">
      <p:cViewPr varScale="1">
        <p:scale>
          <a:sx n="98" d="100"/>
          <a:sy n="98" d="100"/>
        </p:scale>
        <p:origin x="19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q10/Google%20Drive/Projects/TOUCH/proposal/data/top500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447907106614092"/>
          <c:y val="5.4582560296846022E-2"/>
          <c:w val="0.79002834543669365"/>
          <c:h val="0.78850485890744049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numRef>
              <c:f>Sheet1!$I$6:$I$14</c:f>
              <c:numCache>
                <c:formatCode>0</c:formatCod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numCache>
            </c:numRef>
          </c:cat>
          <c:val>
            <c:numRef>
              <c:f>Sheet1!$K$6:$K$14</c:f>
              <c:numCache>
                <c:formatCode>0.0%</c:formatCode>
                <c:ptCount val="9"/>
                <c:pt idx="0">
                  <c:v>1.3999999999999999E-2</c:v>
                </c:pt>
                <c:pt idx="1">
                  <c:v>3.4000000000000002E-2</c:v>
                </c:pt>
                <c:pt idx="2">
                  <c:v>7.8E-2</c:v>
                </c:pt>
                <c:pt idx="3">
                  <c:v>0.106</c:v>
                </c:pt>
                <c:pt idx="4">
                  <c:v>0.124</c:v>
                </c:pt>
                <c:pt idx="5">
                  <c:v>0.14599999999999999</c:v>
                </c:pt>
                <c:pt idx="6">
                  <c:v>0.17199999999999999</c:v>
                </c:pt>
                <c:pt idx="7">
                  <c:v>0.188</c:v>
                </c:pt>
                <c:pt idx="8">
                  <c:v>0.20399999999999999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73-AA4C-A646-9F4BF46A42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7"/>
        <c:overlap val="-43"/>
        <c:axId val="1778883088"/>
        <c:axId val="30706415"/>
      </c:barChart>
      <c:catAx>
        <c:axId val="17788830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706415"/>
        <c:crosses val="autoZero"/>
        <c:auto val="1"/>
        <c:lblAlgn val="ctr"/>
        <c:lblOffset val="100"/>
        <c:noMultiLvlLbl val="0"/>
      </c:catAx>
      <c:valAx>
        <c:axId val="307064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% of top500 systems  with accelerators</a:t>
                </a:r>
              </a:p>
            </c:rich>
          </c:tx>
          <c:layout>
            <c:manualLayout>
              <c:xMode val="edge"/>
              <c:yMode val="edge"/>
              <c:x val="3.7985831859034952E-2"/>
              <c:y val="7.4351525046619765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8883088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noFill/>
      <a:round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0.25003</cdr:x>
      <cdr:y>0.59862</cdr:y>
    </cdr:from>
    <cdr:to>
      <cdr:x>0.36847</cdr:x>
      <cdr:y>0.73475</cdr:y>
    </cdr:to>
    <cdr:sp macro="" textlink="">
      <cdr:nvSpPr>
        <cdr:cNvPr id="2" name="TextBox 2">
          <a:extLst xmlns:a="http://schemas.openxmlformats.org/drawingml/2006/main">
            <a:ext uri="{FF2B5EF4-FFF2-40B4-BE49-F238E27FC236}">
              <a16:creationId xmlns:a16="http://schemas.microsoft.com/office/drawing/2014/main" id="{8C4A6EA7-78D6-C64D-B491-90F8728BC177}"/>
            </a:ext>
          </a:extLst>
        </cdr:cNvPr>
        <cdr:cNvSpPr txBox="1"/>
      </cdr:nvSpPr>
      <cdr:spPr>
        <a:xfrm xmlns:a="http://schemas.openxmlformats.org/drawingml/2006/main">
          <a:off x="1747902" y="2842239"/>
          <a:ext cx="828002" cy="646344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IBM</a:t>
          </a:r>
          <a:r>
            <a:rPr lang="en-US" sz="1800" baseline="0" dirty="0">
              <a:solidFill>
                <a:srgbClr val="C00000"/>
              </a:solidFill>
            </a:rPr>
            <a:t> </a:t>
          </a: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Cell</a:t>
          </a:r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0.30706</cdr:x>
      <cdr:y>0.40277</cdr:y>
    </cdr:from>
    <cdr:to>
      <cdr:x>0.47664</cdr:x>
      <cdr:y>0.54415</cdr:y>
    </cdr:to>
    <cdr:sp macro="" textlink="">
      <cdr:nvSpPr>
        <cdr:cNvPr id="3" name="TextBox 3">
          <a:extLst xmlns:a="http://schemas.openxmlformats.org/drawingml/2006/main">
            <a:ext uri="{FF2B5EF4-FFF2-40B4-BE49-F238E27FC236}">
              <a16:creationId xmlns:a16="http://schemas.microsoft.com/office/drawing/2014/main" id="{30AC4421-1FFA-B74E-BB25-112C204ACBB5}"/>
            </a:ext>
          </a:extLst>
        </cdr:cNvPr>
        <cdr:cNvSpPr txBox="1"/>
      </cdr:nvSpPr>
      <cdr:spPr>
        <a:xfrm xmlns:a="http://schemas.openxmlformats.org/drawingml/2006/main">
          <a:off x="2146626" y="1912336"/>
          <a:ext cx="1185536" cy="671267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no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NVIDIA</a:t>
          </a:r>
          <a:endParaRPr lang="en-US" sz="1800" baseline="0" dirty="0">
            <a:solidFill>
              <a:srgbClr val="C00000"/>
            </a:solidFill>
          </a:endParaRP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Tesla </a:t>
          </a:r>
        </a:p>
        <a:p xmlns:a="http://schemas.openxmlformats.org/drawingml/2006/main">
          <a:pPr algn="ctr"/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0.47385</cdr:x>
      <cdr:y>0.26664</cdr:y>
    </cdr:from>
    <cdr:to>
      <cdr:x>0.64343</cdr:x>
      <cdr:y>0.40277</cdr:y>
    </cdr:to>
    <cdr:sp macro="" textlink="">
      <cdr:nvSpPr>
        <cdr:cNvPr id="4" name="TextBox 4">
          <a:extLst xmlns:a="http://schemas.openxmlformats.org/drawingml/2006/main">
            <a:ext uri="{FF2B5EF4-FFF2-40B4-BE49-F238E27FC236}">
              <a16:creationId xmlns:a16="http://schemas.microsoft.com/office/drawing/2014/main" id="{3878D345-FBBC-3048-AD41-6F6B73402023}"/>
            </a:ext>
          </a:extLst>
        </cdr:cNvPr>
        <cdr:cNvSpPr txBox="1"/>
      </cdr:nvSpPr>
      <cdr:spPr>
        <a:xfrm xmlns:a="http://schemas.openxmlformats.org/drawingml/2006/main">
          <a:off x="3312663" y="1265993"/>
          <a:ext cx="1185516" cy="646343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Intel</a:t>
          </a:r>
          <a:endParaRPr lang="en-US" sz="1800" baseline="0" dirty="0">
            <a:solidFill>
              <a:srgbClr val="C00000"/>
            </a:solidFill>
          </a:endParaRP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Xeon Phi</a:t>
          </a:r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0.65945</cdr:x>
      <cdr:y>0.12478</cdr:y>
    </cdr:from>
    <cdr:to>
      <cdr:x>0.82903</cdr:x>
      <cdr:y>0.2609</cdr:y>
    </cdr:to>
    <cdr:sp macro="" textlink="">
      <cdr:nvSpPr>
        <cdr:cNvPr id="5" name="TextBox 5">
          <a:extLst xmlns:a="http://schemas.openxmlformats.org/drawingml/2006/main">
            <a:ext uri="{FF2B5EF4-FFF2-40B4-BE49-F238E27FC236}">
              <a16:creationId xmlns:a16="http://schemas.microsoft.com/office/drawing/2014/main" id="{AA112932-4C5D-854F-B771-06C752A80A4D}"/>
            </a:ext>
          </a:extLst>
        </cdr:cNvPr>
        <cdr:cNvSpPr txBox="1"/>
      </cdr:nvSpPr>
      <cdr:spPr>
        <a:xfrm xmlns:a="http://schemas.openxmlformats.org/drawingml/2006/main">
          <a:off x="4610130" y="592435"/>
          <a:ext cx="1185535" cy="646331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PEZY</a:t>
          </a:r>
        </a:p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SC2</a:t>
          </a:r>
        </a:p>
      </cdr:txBody>
    </cdr:sp>
  </cdr:relSizeAnchor>
</c:userShapes>
</file>

<file path=ppt/media/image1.tiff>
</file>

<file path=ppt/media/image10.tiff>
</file>

<file path=ppt/media/image11.tiff>
</file>

<file path=ppt/media/image12.tiff>
</file>

<file path=ppt/media/image13.tiff>
</file>

<file path=ppt/media/image14.gif>
</file>

<file path=ppt/media/image15.png>
</file>

<file path=ppt/media/image16.png>
</file>

<file path=ppt/media/image17.jpg>
</file>

<file path=ppt/media/image2.jpg>
</file>

<file path=ppt/media/image3.jpeg>
</file>

<file path=ppt/media/image5.tiff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0930CF-E1B1-E844-9903-DBA6F9AF788E}" type="datetimeFigureOut">
              <a:rPr lang="en-US" smtClean="0"/>
              <a:t>6/18/20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C999E8-9BF6-E64D-B161-1B2A702BF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383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C999E8-9BF6-E64D-B161-1B2A702BFD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971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 we want to have different kinds of processors on a phone?</a:t>
            </a:r>
          </a:p>
          <a:p>
            <a:endParaRPr lang="en-US" dirty="0"/>
          </a:p>
          <a:p>
            <a:r>
              <a:rPr lang="en-US" dirty="0"/>
              <a:t>What is your typical usage? What apps do you have running on your phone?</a:t>
            </a:r>
          </a:p>
          <a:p>
            <a:endParaRPr lang="en-US" dirty="0"/>
          </a:p>
          <a:p>
            <a:r>
              <a:rPr lang="en-US" dirty="0"/>
              <a:t>Can someone share the apps they currently have running (in the background)?</a:t>
            </a:r>
          </a:p>
          <a:p>
            <a:endParaRPr lang="en-US" dirty="0"/>
          </a:p>
          <a:p>
            <a:r>
              <a:rPr lang="en-US" dirty="0"/>
              <a:t>Introduce the notion of a workload.</a:t>
            </a:r>
          </a:p>
          <a:p>
            <a:r>
              <a:rPr lang="en-US" dirty="0"/>
              <a:t>A bunch of apps with different characteristics and different demands for resources.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C999E8-9BF6-E64D-B161-1B2A702BFDE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6036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diagram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C999E8-9BF6-E64D-B161-1B2A702BFD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1180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4274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5427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70C6AD3-7AE8-9C4B-BEC2-55AAD0426410}" type="slidenum">
              <a:rPr lang="en-US" altLang="en-US" sz="1200"/>
              <a:pPr/>
              <a:t>8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4219000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notion of clock frequency and it’s impact on performance (CS1 students will generally know this)</a:t>
            </a:r>
          </a:p>
          <a:p>
            <a:endParaRPr lang="en-US" dirty="0"/>
          </a:p>
          <a:p>
            <a:r>
              <a:rPr lang="en-US" dirty="0"/>
              <a:t>What is your consideration when buying a new laptop?</a:t>
            </a:r>
          </a:p>
          <a:p>
            <a:pPr marL="171450" indent="-171450">
              <a:buFontTx/>
              <a:buChar char="-"/>
            </a:pPr>
            <a:r>
              <a:rPr lang="en-US" dirty="0"/>
              <a:t>lead discussion towards processing speed/ clock rate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Why do you care about clock rate?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Processors can operate at frequencies other than the one advertised. 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Any one familiar with the term overclocking?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we expect some CS1 students to be already familiar with at at least the term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Similarly, we can also “underclock” a processor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Why might we want to run a processor at lower frequency?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Alternatively, why not overclock all the time?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C999E8-9BF6-E64D-B161-1B2A702BFD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4158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762220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0216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emf"/><Relationship Id="rId4" Type="http://schemas.openxmlformats.org/officeDocument/2006/relationships/image" Target="../media/image3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Module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Lecture; course; term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A9993F4-BD82-8C42-B758-81E3156C7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1498" y="317077"/>
            <a:ext cx="1219200" cy="1219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4070C7D-A2BC-2C46-AC05-FA5AE8FF76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17" t="22748" r="1427" b="27500"/>
          <a:stretch/>
        </p:blipFill>
        <p:spPr>
          <a:xfrm>
            <a:off x="6260275" y="393276"/>
            <a:ext cx="2052871" cy="1143001"/>
          </a:xfrm>
          <a:prstGeom prst="rect">
            <a:avLst/>
          </a:prstGeom>
        </p:spPr>
      </p:pic>
      <p:pic>
        <p:nvPicPr>
          <p:cNvPr id="12" name="Picture 11" descr="url-1.jpeg">
            <a:extLst>
              <a:ext uri="{FF2B5EF4-FFF2-40B4-BE49-F238E27FC236}">
                <a16:creationId xmlns:a16="http://schemas.microsoft.com/office/drawing/2014/main" id="{0377E4AB-1C77-354C-975B-A8B28EDC34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456" y="507577"/>
            <a:ext cx="1143819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DE15FF5-4E82-6743-B02A-24CF40F59F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3146" y="373978"/>
            <a:ext cx="1683224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78B817-31ED-534B-91F6-D24786ACF068}"/>
              </a:ext>
            </a:extLst>
          </p:cNvPr>
          <p:cNvSpPr txBox="1"/>
          <p:nvPr/>
        </p:nvSpPr>
        <p:spPr>
          <a:xfrm>
            <a:off x="8011055" y="5729130"/>
            <a:ext cx="33796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Developed by : name, email</a:t>
            </a:r>
          </a:p>
          <a:p>
            <a:r>
              <a:rPr lang="en-US" sz="1400" dirty="0"/>
              <a:t>Work supported by NSF grant OAC-1829644</a:t>
            </a:r>
          </a:p>
        </p:txBody>
      </p:sp>
    </p:spTree>
    <p:extLst>
      <p:ext uri="{BB962C8B-B14F-4D97-AF65-F5344CB8AC3E}">
        <p14:creationId xmlns:p14="http://schemas.microsoft.com/office/powerpoint/2010/main" val="4126430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4953000"/>
            <a:ext cx="12188825" cy="1905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7" y="491507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936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" y="0"/>
            <a:ext cx="12191985" cy="4915076"/>
          </a:xfrm>
          <a:solidFill>
            <a:srgbClr val="691D20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499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848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14780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14779"/>
            <a:ext cx="7734300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4948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Module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Lecture; course; term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A9993F4-BD82-8C42-B758-81E3156C7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1498" y="317077"/>
            <a:ext cx="1219200" cy="1219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4070C7D-A2BC-2C46-AC05-FA5AE8FF76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17" t="22748" r="1427" b="27500"/>
          <a:stretch/>
        </p:blipFill>
        <p:spPr>
          <a:xfrm>
            <a:off x="6260275" y="393276"/>
            <a:ext cx="2052871" cy="1143001"/>
          </a:xfrm>
          <a:prstGeom prst="rect">
            <a:avLst/>
          </a:prstGeom>
        </p:spPr>
      </p:pic>
      <p:pic>
        <p:nvPicPr>
          <p:cNvPr id="12" name="Picture 11" descr="url-1.jpeg">
            <a:extLst>
              <a:ext uri="{FF2B5EF4-FFF2-40B4-BE49-F238E27FC236}">
                <a16:creationId xmlns:a16="http://schemas.microsoft.com/office/drawing/2014/main" id="{0377E4AB-1C77-354C-975B-A8B28EDC34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456" y="507577"/>
            <a:ext cx="1143819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DE15FF5-4E82-6743-B02A-24CF40F59F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3146" y="373978"/>
            <a:ext cx="1683224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78B817-31ED-534B-91F6-D24786ACF068}"/>
              </a:ext>
            </a:extLst>
          </p:cNvPr>
          <p:cNvSpPr txBox="1"/>
          <p:nvPr/>
        </p:nvSpPr>
        <p:spPr>
          <a:xfrm>
            <a:off x="8011055" y="5729130"/>
            <a:ext cx="33796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Developed by : name, email</a:t>
            </a:r>
          </a:p>
          <a:p>
            <a:r>
              <a:rPr lang="en-US" sz="1400" dirty="0"/>
              <a:t>Work supported by NSF grant OAC-1829644</a:t>
            </a:r>
          </a:p>
        </p:txBody>
      </p:sp>
    </p:spTree>
    <p:extLst>
      <p:ext uri="{BB962C8B-B14F-4D97-AF65-F5344CB8AC3E}">
        <p14:creationId xmlns:p14="http://schemas.microsoft.com/office/powerpoint/2010/main" val="13226323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spcBef>
                <a:spcPts val="600"/>
              </a:spcBef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776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08798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4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453243"/>
            <a:ext cx="4937760" cy="441585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453243"/>
            <a:ext cx="4937760" cy="44158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9971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75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8100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9123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9023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spcBef>
                <a:spcPts val="600"/>
              </a:spcBef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4827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4561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0"/>
            <a:ext cx="4050791" cy="6858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50" y="731520"/>
            <a:ext cx="6679191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3" y="6459787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7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78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4953000"/>
            <a:ext cx="12188825" cy="1905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7" y="491507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936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" y="0"/>
            <a:ext cx="12191985" cy="4915076"/>
          </a:xfrm>
          <a:solidFill>
            <a:srgbClr val="691D20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0261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82004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14780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14779"/>
            <a:ext cx="7734300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66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6631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4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453243"/>
            <a:ext cx="4937760" cy="441585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453243"/>
            <a:ext cx="4937760" cy="44158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28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75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0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201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627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277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0"/>
            <a:ext cx="4050791" cy="6858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50" y="731520"/>
            <a:ext cx="6679191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3" y="6459787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7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069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59786"/>
            <a:ext cx="12192001" cy="398214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93303"/>
            <a:ext cx="12192001" cy="65999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1034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543050"/>
            <a:ext cx="10058401" cy="432604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2" y="6459787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6" y="6459787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0" y="645978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fld id="{1BD72A7C-CD32-D543-9541-5D4E9CD9F017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88720" y="136120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6259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457200" indent="-320040" algn="l" defTabSz="914400" rtl="0" eaLnBrk="1" latinLnBrk="0" hangingPunct="1">
        <a:lnSpc>
          <a:spcPct val="90000"/>
        </a:lnSpc>
        <a:spcBef>
          <a:spcPts val="0"/>
        </a:spcBef>
        <a:spcAft>
          <a:spcPts val="200"/>
        </a:spcAft>
        <a:buClr>
          <a:srgbClr val="C00000"/>
        </a:buClr>
        <a:buSzPct val="100000"/>
        <a:buFont typeface="Arial" charset="0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1pPr>
      <a:lvl2pPr marL="731520" indent="-28346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3pPr>
      <a:lvl4pPr marL="1097280" indent="-19202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59786"/>
            <a:ext cx="12192001" cy="398214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93303"/>
            <a:ext cx="12192001" cy="65999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1034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543050"/>
            <a:ext cx="10058401" cy="432604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2" y="6459787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6" y="6459787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0" y="645978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88720" y="136120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0728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457200" indent="-320040" algn="l" defTabSz="914400" rtl="0" eaLnBrk="1" latinLnBrk="0" hangingPunct="1">
        <a:lnSpc>
          <a:spcPct val="90000"/>
        </a:lnSpc>
        <a:spcBef>
          <a:spcPts val="0"/>
        </a:spcBef>
        <a:spcAft>
          <a:spcPts val="200"/>
        </a:spcAft>
        <a:buClr>
          <a:srgbClr val="C00000"/>
        </a:buClr>
        <a:buSzPct val="100000"/>
        <a:buFont typeface="Arial" charset="0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1pPr>
      <a:lvl2pPr marL="731520" indent="-28346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3pPr>
      <a:lvl4pPr marL="1097280" indent="-19202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4.gif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>
            <a:extLst>
              <a:ext uri="{FF2B5EF4-FFF2-40B4-BE49-F238E27FC236}">
                <a16:creationId xmlns:a16="http://schemas.microsoft.com/office/drawing/2014/main" id="{E9EBE225-A9DB-0841-9B4A-B6FAAB4E91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en-US" sz="6600" dirty="0"/>
              <a:t>Task Mapping in Soft Heterogeneous Systems</a:t>
            </a:r>
          </a:p>
        </p:txBody>
      </p:sp>
      <p:sp>
        <p:nvSpPr>
          <p:cNvPr id="15362" name="Subtitle 2">
            <a:extLst>
              <a:ext uri="{FF2B5EF4-FFF2-40B4-BE49-F238E27FC236}">
                <a16:creationId xmlns:a16="http://schemas.microsoft.com/office/drawing/2014/main" id="{87EDC628-3E0B-D445-9DD7-D7D30FDE16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502727"/>
          </a:xfrm>
        </p:spPr>
        <p:txBody>
          <a:bodyPr>
            <a:noAutofit/>
          </a:bodyPr>
          <a:lstStyle/>
          <a:p>
            <a:r>
              <a:rPr lang="en-US" altLang="en-US" sz="1600" dirty="0"/>
              <a:t>Lecture </a:t>
            </a:r>
          </a:p>
          <a:p>
            <a:r>
              <a:rPr lang="en-US" altLang="en-US" sz="1600" dirty="0"/>
              <a:t>Course</a:t>
            </a:r>
          </a:p>
          <a:p>
            <a:r>
              <a:rPr lang="en-US" altLang="en-US" sz="1600" dirty="0"/>
              <a:t>term</a:t>
            </a:r>
          </a:p>
        </p:txBody>
      </p:sp>
    </p:spTree>
    <p:extLst>
      <p:ext uri="{BB962C8B-B14F-4D97-AF65-F5344CB8AC3E}">
        <p14:creationId xmlns:p14="http://schemas.microsoft.com/office/powerpoint/2010/main" val="3160423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CC9AD-1428-3F40-9A2E-1A9A209E1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Mapping and Scheduling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FAD19-4AA0-E042-99B3-39588F751E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34BC5F-DD5A-1746-9DEE-2BE4A7DA1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10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3405F03-ED3D-BE4C-9153-47ACAC8AB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008760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8022435-A903-5645-B124-F216F91F8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Task Scheduling on Sequential Processors</a:t>
            </a:r>
          </a:p>
        </p:txBody>
      </p:sp>
      <p:sp>
        <p:nvSpPr>
          <p:cNvPr id="70" name="object 7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/>
            <a:fld id="{81D60167-4931-47E6-BA6A-407CBD079E47}" type="slidenum">
              <a:rPr sz="1050" spc="-10" dirty="0"/>
              <a:pPr marL="25400"/>
              <a:t>11</a:t>
            </a:fld>
            <a:endParaRPr sz="1050" spc="-10" dirty="0"/>
          </a:p>
        </p:txBody>
      </p:sp>
      <p:sp>
        <p:nvSpPr>
          <p:cNvPr id="8" name="object 8"/>
          <p:cNvSpPr txBox="1"/>
          <p:nvPr/>
        </p:nvSpPr>
        <p:spPr>
          <a:xfrm>
            <a:off x="3149600" y="3044737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1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200401" y="3273337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5720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102101" y="3552737"/>
            <a:ext cx="154114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system call for I/O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725670" y="1913722"/>
            <a:ext cx="1677670" cy="4513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OS interrupt</a:t>
            </a:r>
          </a:p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Context switch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1628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756401" y="3273337"/>
            <a:ext cx="1740535" cy="4809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092200">
              <a:lnSpc>
                <a:spcPct val="114599"/>
              </a:lnSpc>
            </a:pPr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r>
              <a:rPr sz="1400" spc="-5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I/O 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omp</a:t>
            </a:r>
            <a:r>
              <a:rPr sz="1400" spc="-5" dirty="0">
                <a:latin typeface="Calibri" charset="0"/>
                <a:ea typeface="Calibri" charset="0"/>
                <a:cs typeface="Calibri" charset="0"/>
              </a:rPr>
              <a:t>let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ion</a:t>
            </a:r>
          </a:p>
        </p:txBody>
      </p:sp>
      <p:sp>
        <p:nvSpPr>
          <p:cNvPr id="19" name="object 19"/>
          <p:cNvSpPr txBox="1"/>
          <p:nvPr/>
        </p:nvSpPr>
        <p:spPr>
          <a:xfrm>
            <a:off x="7785100" y="3044737"/>
            <a:ext cx="7747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lang="en-US" sz="1400" spc="-10" dirty="0">
                <a:latin typeface="Calibri" charset="0"/>
                <a:ea typeface="Calibri" charset="0"/>
                <a:cs typeface="Calibri" charset="0"/>
              </a:rPr>
              <a:t>p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rocess 1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48768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638800" y="3044737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2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5689601" y="3273337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74676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29718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29718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45720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45720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4876800" y="2819400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339933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4876800" y="2819400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71628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71628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74676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74676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 flipH="1">
            <a:off x="4701036" y="2404926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4" name="Straight Arrow Connector 73"/>
          <p:cNvCxnSpPr/>
          <p:nvPr/>
        </p:nvCxnSpPr>
        <p:spPr bwMode="auto">
          <a:xfrm flipV="1">
            <a:off x="4311159" y="3130484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7" name="Straight Arrow Connector 76"/>
          <p:cNvCxnSpPr/>
          <p:nvPr/>
        </p:nvCxnSpPr>
        <p:spPr bwMode="auto">
          <a:xfrm flipH="1">
            <a:off x="7291836" y="2442426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8" name="Straight Arrow Connector 77"/>
          <p:cNvCxnSpPr/>
          <p:nvPr/>
        </p:nvCxnSpPr>
        <p:spPr bwMode="auto">
          <a:xfrm flipV="1">
            <a:off x="6913113" y="3127968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9" name="object 14">
            <a:extLst>
              <a:ext uri="{FF2B5EF4-FFF2-40B4-BE49-F238E27FC236}">
                <a16:creationId xmlns:a16="http://schemas.microsoft.com/office/drawing/2014/main" id="{F1A6924A-3D70-CA48-8F7A-0715BA067203}"/>
              </a:ext>
            </a:extLst>
          </p:cNvPr>
          <p:cNvSpPr txBox="1"/>
          <p:nvPr/>
        </p:nvSpPr>
        <p:spPr>
          <a:xfrm>
            <a:off x="7162800" y="1877700"/>
            <a:ext cx="1677670" cy="4513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OS interrupt</a:t>
            </a:r>
          </a:p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Context switch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2" name="object 70">
            <a:extLst>
              <a:ext uri="{FF2B5EF4-FFF2-40B4-BE49-F238E27FC236}">
                <a16:creationId xmlns:a16="http://schemas.microsoft.com/office/drawing/2014/main" id="{937EBF55-56A4-2A4A-A446-93DB282B8228}"/>
              </a:ext>
            </a:extLst>
          </p:cNvPr>
          <p:cNvSpPr txBox="1">
            <a:spLocks/>
          </p:cNvSpPr>
          <p:nvPr/>
        </p:nvSpPr>
        <p:spPr>
          <a:xfrm>
            <a:off x="9900460" y="8530048"/>
            <a:ext cx="1312025" cy="365125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/>
            <a:fld id="{81D60167-4931-47E6-BA6A-407CBD079E47}" type="slidenum">
              <a:rPr lang="en-US" sz="1050" spc="-10" smtClean="0"/>
              <a:pPr marL="25400"/>
              <a:t>11</a:t>
            </a:fld>
            <a:endParaRPr lang="en-US" sz="1050" spc="-10" dirty="0"/>
          </a:p>
        </p:txBody>
      </p:sp>
      <p:sp>
        <p:nvSpPr>
          <p:cNvPr id="73" name="object 8">
            <a:extLst>
              <a:ext uri="{FF2B5EF4-FFF2-40B4-BE49-F238E27FC236}">
                <a16:creationId xmlns:a16="http://schemas.microsoft.com/office/drawing/2014/main" id="{3B834DE4-DE50-E742-9E3E-EDF0E882B152}"/>
              </a:ext>
            </a:extLst>
          </p:cNvPr>
          <p:cNvSpPr txBox="1"/>
          <p:nvPr/>
        </p:nvSpPr>
        <p:spPr>
          <a:xfrm>
            <a:off x="3149600" y="5114998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1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5" name="object 9">
            <a:extLst>
              <a:ext uri="{FF2B5EF4-FFF2-40B4-BE49-F238E27FC236}">
                <a16:creationId xmlns:a16="http://schemas.microsoft.com/office/drawing/2014/main" id="{FCF68E6F-B673-6F4A-9541-EFC918BE984B}"/>
              </a:ext>
            </a:extLst>
          </p:cNvPr>
          <p:cNvSpPr txBox="1"/>
          <p:nvPr/>
        </p:nvSpPr>
        <p:spPr>
          <a:xfrm>
            <a:off x="3200401" y="5343598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6" name="object 10">
            <a:extLst>
              <a:ext uri="{FF2B5EF4-FFF2-40B4-BE49-F238E27FC236}">
                <a16:creationId xmlns:a16="http://schemas.microsoft.com/office/drawing/2014/main" id="{309C9E19-FB0D-3F40-9CBA-163B47266E42}"/>
              </a:ext>
            </a:extLst>
          </p:cNvPr>
          <p:cNvSpPr/>
          <p:nvPr/>
        </p:nvSpPr>
        <p:spPr>
          <a:xfrm>
            <a:off x="4572000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3" name="object 11">
            <a:extLst>
              <a:ext uri="{FF2B5EF4-FFF2-40B4-BE49-F238E27FC236}">
                <a16:creationId xmlns:a16="http://schemas.microsoft.com/office/drawing/2014/main" id="{92D4540E-7F11-6C4E-88EE-52C1BA984FFB}"/>
              </a:ext>
            </a:extLst>
          </p:cNvPr>
          <p:cNvSpPr txBox="1"/>
          <p:nvPr/>
        </p:nvSpPr>
        <p:spPr>
          <a:xfrm>
            <a:off x="4102101" y="5622998"/>
            <a:ext cx="154114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system call for I/O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5" name="object 15">
            <a:extLst>
              <a:ext uri="{FF2B5EF4-FFF2-40B4-BE49-F238E27FC236}">
                <a16:creationId xmlns:a16="http://schemas.microsoft.com/office/drawing/2014/main" id="{A232491F-CDD8-A144-B459-CC4431AC4AB0}"/>
              </a:ext>
            </a:extLst>
          </p:cNvPr>
          <p:cNvSpPr/>
          <p:nvPr/>
        </p:nvSpPr>
        <p:spPr>
          <a:xfrm>
            <a:off x="7162800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6" name="object 18">
            <a:extLst>
              <a:ext uri="{FF2B5EF4-FFF2-40B4-BE49-F238E27FC236}">
                <a16:creationId xmlns:a16="http://schemas.microsoft.com/office/drawing/2014/main" id="{64F46442-6D46-5348-B40D-8A193DB4A91A}"/>
              </a:ext>
            </a:extLst>
          </p:cNvPr>
          <p:cNvSpPr txBox="1"/>
          <p:nvPr/>
        </p:nvSpPr>
        <p:spPr>
          <a:xfrm>
            <a:off x="6756401" y="5343598"/>
            <a:ext cx="1740535" cy="4809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092200">
              <a:lnSpc>
                <a:spcPct val="114599"/>
              </a:lnSpc>
            </a:pPr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r>
              <a:rPr sz="1400" spc="-5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I/O 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omp</a:t>
            </a:r>
            <a:r>
              <a:rPr sz="1400" spc="-5" dirty="0">
                <a:latin typeface="Calibri" charset="0"/>
                <a:ea typeface="Calibri" charset="0"/>
                <a:cs typeface="Calibri" charset="0"/>
              </a:rPr>
              <a:t>let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ion</a:t>
            </a:r>
          </a:p>
        </p:txBody>
      </p:sp>
      <p:sp>
        <p:nvSpPr>
          <p:cNvPr id="87" name="object 19">
            <a:extLst>
              <a:ext uri="{FF2B5EF4-FFF2-40B4-BE49-F238E27FC236}">
                <a16:creationId xmlns:a16="http://schemas.microsoft.com/office/drawing/2014/main" id="{FC8F5B88-66D9-AE4E-A821-9CEDE4B1A683}"/>
              </a:ext>
            </a:extLst>
          </p:cNvPr>
          <p:cNvSpPr txBox="1"/>
          <p:nvPr/>
        </p:nvSpPr>
        <p:spPr>
          <a:xfrm>
            <a:off x="7785100" y="5114998"/>
            <a:ext cx="7747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lang="en-US" sz="1400" spc="-10" dirty="0">
                <a:latin typeface="Calibri" charset="0"/>
                <a:ea typeface="Calibri" charset="0"/>
                <a:cs typeface="Calibri" charset="0"/>
              </a:rPr>
              <a:t>p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rocess 1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8" name="object 20">
            <a:extLst>
              <a:ext uri="{FF2B5EF4-FFF2-40B4-BE49-F238E27FC236}">
                <a16:creationId xmlns:a16="http://schemas.microsoft.com/office/drawing/2014/main" id="{96B9087F-F206-C74E-8163-1E0556537B7B}"/>
              </a:ext>
            </a:extLst>
          </p:cNvPr>
          <p:cNvSpPr/>
          <p:nvPr/>
        </p:nvSpPr>
        <p:spPr>
          <a:xfrm>
            <a:off x="4876800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9" name="object 23">
            <a:extLst>
              <a:ext uri="{FF2B5EF4-FFF2-40B4-BE49-F238E27FC236}">
                <a16:creationId xmlns:a16="http://schemas.microsoft.com/office/drawing/2014/main" id="{46EB3946-6E96-F643-8273-78F1365793D4}"/>
              </a:ext>
            </a:extLst>
          </p:cNvPr>
          <p:cNvSpPr txBox="1"/>
          <p:nvPr/>
        </p:nvSpPr>
        <p:spPr>
          <a:xfrm>
            <a:off x="5638800" y="5114998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2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0" name="object 24">
            <a:extLst>
              <a:ext uri="{FF2B5EF4-FFF2-40B4-BE49-F238E27FC236}">
                <a16:creationId xmlns:a16="http://schemas.microsoft.com/office/drawing/2014/main" id="{DAAB628F-8ADE-9D42-82E2-F09FFCEF6C26}"/>
              </a:ext>
            </a:extLst>
          </p:cNvPr>
          <p:cNvSpPr txBox="1"/>
          <p:nvPr/>
        </p:nvSpPr>
        <p:spPr>
          <a:xfrm>
            <a:off x="5689601" y="5343598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1" name="object 25">
            <a:extLst>
              <a:ext uri="{FF2B5EF4-FFF2-40B4-BE49-F238E27FC236}">
                <a16:creationId xmlns:a16="http://schemas.microsoft.com/office/drawing/2014/main" id="{3640A139-E0FC-F449-B122-450DAD587198}"/>
              </a:ext>
            </a:extLst>
          </p:cNvPr>
          <p:cNvSpPr/>
          <p:nvPr/>
        </p:nvSpPr>
        <p:spPr>
          <a:xfrm>
            <a:off x="7467600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2" name="object 29">
            <a:extLst>
              <a:ext uri="{FF2B5EF4-FFF2-40B4-BE49-F238E27FC236}">
                <a16:creationId xmlns:a16="http://schemas.microsoft.com/office/drawing/2014/main" id="{75BBF1B7-B0F6-EF45-8115-FE3A1431C70D}"/>
              </a:ext>
            </a:extLst>
          </p:cNvPr>
          <p:cNvSpPr/>
          <p:nvPr/>
        </p:nvSpPr>
        <p:spPr>
          <a:xfrm>
            <a:off x="2971800" y="4889661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3" name="object 30">
            <a:extLst>
              <a:ext uri="{FF2B5EF4-FFF2-40B4-BE49-F238E27FC236}">
                <a16:creationId xmlns:a16="http://schemas.microsoft.com/office/drawing/2014/main" id="{4C025946-B844-A247-8AFE-1411AEBA7323}"/>
              </a:ext>
            </a:extLst>
          </p:cNvPr>
          <p:cNvSpPr/>
          <p:nvPr/>
        </p:nvSpPr>
        <p:spPr>
          <a:xfrm>
            <a:off x="2971800" y="4889661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4" name="object 31">
            <a:extLst>
              <a:ext uri="{FF2B5EF4-FFF2-40B4-BE49-F238E27FC236}">
                <a16:creationId xmlns:a16="http://schemas.microsoft.com/office/drawing/2014/main" id="{4167BA7C-A3DA-D44A-87F9-26A241C36F0A}"/>
              </a:ext>
            </a:extLst>
          </p:cNvPr>
          <p:cNvSpPr/>
          <p:nvPr/>
        </p:nvSpPr>
        <p:spPr>
          <a:xfrm>
            <a:off x="4572000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5" name="object 32">
            <a:extLst>
              <a:ext uri="{FF2B5EF4-FFF2-40B4-BE49-F238E27FC236}">
                <a16:creationId xmlns:a16="http://schemas.microsoft.com/office/drawing/2014/main" id="{0C894E4A-8ED2-4746-8231-CE84A5FC0C0D}"/>
              </a:ext>
            </a:extLst>
          </p:cNvPr>
          <p:cNvSpPr/>
          <p:nvPr/>
        </p:nvSpPr>
        <p:spPr>
          <a:xfrm>
            <a:off x="4572000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6" name="object 33">
            <a:extLst>
              <a:ext uri="{FF2B5EF4-FFF2-40B4-BE49-F238E27FC236}">
                <a16:creationId xmlns:a16="http://schemas.microsoft.com/office/drawing/2014/main" id="{F3B271EE-5713-474F-BDFA-619A1D261014}"/>
              </a:ext>
            </a:extLst>
          </p:cNvPr>
          <p:cNvSpPr/>
          <p:nvPr/>
        </p:nvSpPr>
        <p:spPr>
          <a:xfrm>
            <a:off x="4876800" y="4889661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339933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7" name="object 34">
            <a:extLst>
              <a:ext uri="{FF2B5EF4-FFF2-40B4-BE49-F238E27FC236}">
                <a16:creationId xmlns:a16="http://schemas.microsoft.com/office/drawing/2014/main" id="{44D50B6C-228E-BE49-BC3A-21DDB3D81E65}"/>
              </a:ext>
            </a:extLst>
          </p:cNvPr>
          <p:cNvSpPr/>
          <p:nvPr/>
        </p:nvSpPr>
        <p:spPr>
          <a:xfrm>
            <a:off x="4876800" y="4889661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8" name="object 35">
            <a:extLst>
              <a:ext uri="{FF2B5EF4-FFF2-40B4-BE49-F238E27FC236}">
                <a16:creationId xmlns:a16="http://schemas.microsoft.com/office/drawing/2014/main" id="{4B767DD8-D011-9C42-BDCF-7F792A067FBD}"/>
              </a:ext>
            </a:extLst>
          </p:cNvPr>
          <p:cNvSpPr/>
          <p:nvPr/>
        </p:nvSpPr>
        <p:spPr>
          <a:xfrm>
            <a:off x="7162800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9" name="object 36">
            <a:extLst>
              <a:ext uri="{FF2B5EF4-FFF2-40B4-BE49-F238E27FC236}">
                <a16:creationId xmlns:a16="http://schemas.microsoft.com/office/drawing/2014/main" id="{765E3C06-E1E2-FB4E-86BB-2BC91F26DBE5}"/>
              </a:ext>
            </a:extLst>
          </p:cNvPr>
          <p:cNvSpPr/>
          <p:nvPr/>
        </p:nvSpPr>
        <p:spPr>
          <a:xfrm>
            <a:off x="7162800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0" name="object 37">
            <a:extLst>
              <a:ext uri="{FF2B5EF4-FFF2-40B4-BE49-F238E27FC236}">
                <a16:creationId xmlns:a16="http://schemas.microsoft.com/office/drawing/2014/main" id="{BAB609A8-7365-AA47-AE40-7C62D66B5142}"/>
              </a:ext>
            </a:extLst>
          </p:cNvPr>
          <p:cNvSpPr/>
          <p:nvPr/>
        </p:nvSpPr>
        <p:spPr>
          <a:xfrm>
            <a:off x="7467600" y="4889661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1" name="object 38">
            <a:extLst>
              <a:ext uri="{FF2B5EF4-FFF2-40B4-BE49-F238E27FC236}">
                <a16:creationId xmlns:a16="http://schemas.microsoft.com/office/drawing/2014/main" id="{48F3A4EF-A106-8145-85E9-EC31D5C16500}"/>
              </a:ext>
            </a:extLst>
          </p:cNvPr>
          <p:cNvSpPr/>
          <p:nvPr/>
        </p:nvSpPr>
        <p:spPr>
          <a:xfrm>
            <a:off x="7467600" y="4889661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36591849-7031-884C-845B-DBC5B0339CA5}"/>
              </a:ext>
            </a:extLst>
          </p:cNvPr>
          <p:cNvCxnSpPr/>
          <p:nvPr/>
        </p:nvCxnSpPr>
        <p:spPr bwMode="auto">
          <a:xfrm flipH="1">
            <a:off x="4701036" y="4475187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2E6269BF-4445-EC46-BE51-AE295E386916}"/>
              </a:ext>
            </a:extLst>
          </p:cNvPr>
          <p:cNvCxnSpPr/>
          <p:nvPr/>
        </p:nvCxnSpPr>
        <p:spPr bwMode="auto">
          <a:xfrm flipV="1">
            <a:off x="4311159" y="5200745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B47377DA-590E-3B4A-A2F2-BD87FF7A1BEC}"/>
              </a:ext>
            </a:extLst>
          </p:cNvPr>
          <p:cNvCxnSpPr/>
          <p:nvPr/>
        </p:nvCxnSpPr>
        <p:spPr bwMode="auto">
          <a:xfrm flipH="1">
            <a:off x="7291836" y="4512687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A910B490-9275-3240-9ADA-9F3FFFB39EB3}"/>
              </a:ext>
            </a:extLst>
          </p:cNvPr>
          <p:cNvCxnSpPr/>
          <p:nvPr/>
        </p:nvCxnSpPr>
        <p:spPr bwMode="auto">
          <a:xfrm flipV="1">
            <a:off x="6913113" y="5198229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06" name="object 14">
            <a:extLst>
              <a:ext uri="{FF2B5EF4-FFF2-40B4-BE49-F238E27FC236}">
                <a16:creationId xmlns:a16="http://schemas.microsoft.com/office/drawing/2014/main" id="{0A6DA610-11FC-B144-BE7C-D2A503D82962}"/>
              </a:ext>
            </a:extLst>
          </p:cNvPr>
          <p:cNvSpPr txBox="1"/>
          <p:nvPr/>
        </p:nvSpPr>
        <p:spPr>
          <a:xfrm>
            <a:off x="7162800" y="3947961"/>
            <a:ext cx="1677670" cy="4513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OS interrupt</a:t>
            </a:r>
          </a:p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Context switch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C25B98-8DB7-B14B-9839-A1372B873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15676331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8022435-A903-5645-B124-F216F91F8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Task Scheduling on Parallel Processors</a:t>
            </a:r>
          </a:p>
        </p:txBody>
      </p:sp>
      <p:sp>
        <p:nvSpPr>
          <p:cNvPr id="70" name="object 7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/>
            <a:fld id="{81D60167-4931-47E6-BA6A-407CBD079E47}" type="slidenum">
              <a:rPr sz="1050" spc="-10" dirty="0"/>
              <a:pPr marL="25400"/>
              <a:t>12</a:t>
            </a:fld>
            <a:endParaRPr sz="1050" spc="-10" dirty="0"/>
          </a:p>
        </p:txBody>
      </p:sp>
      <p:sp>
        <p:nvSpPr>
          <p:cNvPr id="8" name="object 8"/>
          <p:cNvSpPr txBox="1"/>
          <p:nvPr/>
        </p:nvSpPr>
        <p:spPr>
          <a:xfrm>
            <a:off x="3149600" y="3044737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1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200401" y="3273337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5720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102101" y="3552737"/>
            <a:ext cx="154114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system call for I/O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725670" y="1913722"/>
            <a:ext cx="1677670" cy="4513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OS interrupt</a:t>
            </a:r>
          </a:p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Context switch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1628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756401" y="3273337"/>
            <a:ext cx="1740535" cy="4809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092200">
              <a:lnSpc>
                <a:spcPct val="114599"/>
              </a:lnSpc>
            </a:pPr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r>
              <a:rPr sz="1400" spc="-5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I/O 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omp</a:t>
            </a:r>
            <a:r>
              <a:rPr sz="1400" spc="-5" dirty="0">
                <a:latin typeface="Calibri" charset="0"/>
                <a:ea typeface="Calibri" charset="0"/>
                <a:cs typeface="Calibri" charset="0"/>
              </a:rPr>
              <a:t>let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ion</a:t>
            </a:r>
          </a:p>
        </p:txBody>
      </p:sp>
      <p:sp>
        <p:nvSpPr>
          <p:cNvPr id="19" name="object 19"/>
          <p:cNvSpPr txBox="1"/>
          <p:nvPr/>
        </p:nvSpPr>
        <p:spPr>
          <a:xfrm>
            <a:off x="7785100" y="3044737"/>
            <a:ext cx="7747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lang="en-US" sz="1400" spc="-10" dirty="0">
                <a:latin typeface="Calibri" charset="0"/>
                <a:ea typeface="Calibri" charset="0"/>
                <a:cs typeface="Calibri" charset="0"/>
              </a:rPr>
              <a:t>p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rocess 1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48768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638800" y="3044737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2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5689601" y="3273337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74676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29718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29718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45720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45720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4876800" y="2819400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339933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4876800" y="2819400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71628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71628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74676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74676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 flipH="1">
            <a:off x="4701036" y="2404926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4" name="Straight Arrow Connector 73"/>
          <p:cNvCxnSpPr/>
          <p:nvPr/>
        </p:nvCxnSpPr>
        <p:spPr bwMode="auto">
          <a:xfrm flipV="1">
            <a:off x="4311159" y="3130484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7" name="Straight Arrow Connector 76"/>
          <p:cNvCxnSpPr/>
          <p:nvPr/>
        </p:nvCxnSpPr>
        <p:spPr bwMode="auto">
          <a:xfrm flipH="1">
            <a:off x="7291836" y="2442426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8" name="Straight Arrow Connector 77"/>
          <p:cNvCxnSpPr/>
          <p:nvPr/>
        </p:nvCxnSpPr>
        <p:spPr bwMode="auto">
          <a:xfrm flipV="1">
            <a:off x="6913113" y="3127968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9" name="object 14">
            <a:extLst>
              <a:ext uri="{FF2B5EF4-FFF2-40B4-BE49-F238E27FC236}">
                <a16:creationId xmlns:a16="http://schemas.microsoft.com/office/drawing/2014/main" id="{F1A6924A-3D70-CA48-8F7A-0715BA067203}"/>
              </a:ext>
            </a:extLst>
          </p:cNvPr>
          <p:cNvSpPr txBox="1"/>
          <p:nvPr/>
        </p:nvSpPr>
        <p:spPr>
          <a:xfrm>
            <a:off x="7162800" y="1877700"/>
            <a:ext cx="1677670" cy="4513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OS interrupt</a:t>
            </a:r>
          </a:p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Context switch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2" name="object 70">
            <a:extLst>
              <a:ext uri="{FF2B5EF4-FFF2-40B4-BE49-F238E27FC236}">
                <a16:creationId xmlns:a16="http://schemas.microsoft.com/office/drawing/2014/main" id="{937EBF55-56A4-2A4A-A446-93DB282B8228}"/>
              </a:ext>
            </a:extLst>
          </p:cNvPr>
          <p:cNvSpPr txBox="1">
            <a:spLocks/>
          </p:cNvSpPr>
          <p:nvPr/>
        </p:nvSpPr>
        <p:spPr>
          <a:xfrm>
            <a:off x="9900460" y="8530048"/>
            <a:ext cx="1312025" cy="365125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/>
            <a:fld id="{81D60167-4931-47E6-BA6A-407CBD079E47}" type="slidenum">
              <a:rPr lang="en-US" sz="1050" spc="-10" smtClean="0"/>
              <a:pPr marL="25400"/>
              <a:t>12</a:t>
            </a:fld>
            <a:endParaRPr lang="en-US" sz="1050" spc="-10" dirty="0"/>
          </a:p>
        </p:txBody>
      </p:sp>
      <p:sp>
        <p:nvSpPr>
          <p:cNvPr id="73" name="object 8">
            <a:extLst>
              <a:ext uri="{FF2B5EF4-FFF2-40B4-BE49-F238E27FC236}">
                <a16:creationId xmlns:a16="http://schemas.microsoft.com/office/drawing/2014/main" id="{3B834DE4-DE50-E742-9E3E-EDF0E882B152}"/>
              </a:ext>
            </a:extLst>
          </p:cNvPr>
          <p:cNvSpPr txBox="1"/>
          <p:nvPr/>
        </p:nvSpPr>
        <p:spPr>
          <a:xfrm>
            <a:off x="3149600" y="5114998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1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5" name="object 9">
            <a:extLst>
              <a:ext uri="{FF2B5EF4-FFF2-40B4-BE49-F238E27FC236}">
                <a16:creationId xmlns:a16="http://schemas.microsoft.com/office/drawing/2014/main" id="{FCF68E6F-B673-6F4A-9541-EFC918BE984B}"/>
              </a:ext>
            </a:extLst>
          </p:cNvPr>
          <p:cNvSpPr txBox="1"/>
          <p:nvPr/>
        </p:nvSpPr>
        <p:spPr>
          <a:xfrm>
            <a:off x="3200401" y="5343598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6" name="object 10">
            <a:extLst>
              <a:ext uri="{FF2B5EF4-FFF2-40B4-BE49-F238E27FC236}">
                <a16:creationId xmlns:a16="http://schemas.microsoft.com/office/drawing/2014/main" id="{309C9E19-FB0D-3F40-9CBA-163B47266E42}"/>
              </a:ext>
            </a:extLst>
          </p:cNvPr>
          <p:cNvSpPr/>
          <p:nvPr/>
        </p:nvSpPr>
        <p:spPr>
          <a:xfrm>
            <a:off x="4572000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3" name="object 11">
            <a:extLst>
              <a:ext uri="{FF2B5EF4-FFF2-40B4-BE49-F238E27FC236}">
                <a16:creationId xmlns:a16="http://schemas.microsoft.com/office/drawing/2014/main" id="{92D4540E-7F11-6C4E-88EE-52C1BA984FFB}"/>
              </a:ext>
            </a:extLst>
          </p:cNvPr>
          <p:cNvSpPr txBox="1"/>
          <p:nvPr/>
        </p:nvSpPr>
        <p:spPr>
          <a:xfrm>
            <a:off x="4102101" y="5622998"/>
            <a:ext cx="154114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system call for I/O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5" name="object 15">
            <a:extLst>
              <a:ext uri="{FF2B5EF4-FFF2-40B4-BE49-F238E27FC236}">
                <a16:creationId xmlns:a16="http://schemas.microsoft.com/office/drawing/2014/main" id="{A232491F-CDD8-A144-B459-CC4431AC4AB0}"/>
              </a:ext>
            </a:extLst>
          </p:cNvPr>
          <p:cNvSpPr/>
          <p:nvPr/>
        </p:nvSpPr>
        <p:spPr>
          <a:xfrm>
            <a:off x="7162800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6" name="object 18">
            <a:extLst>
              <a:ext uri="{FF2B5EF4-FFF2-40B4-BE49-F238E27FC236}">
                <a16:creationId xmlns:a16="http://schemas.microsoft.com/office/drawing/2014/main" id="{64F46442-6D46-5348-B40D-8A193DB4A91A}"/>
              </a:ext>
            </a:extLst>
          </p:cNvPr>
          <p:cNvSpPr txBox="1"/>
          <p:nvPr/>
        </p:nvSpPr>
        <p:spPr>
          <a:xfrm>
            <a:off x="6756401" y="5343598"/>
            <a:ext cx="1740535" cy="4809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092200">
              <a:lnSpc>
                <a:spcPct val="114599"/>
              </a:lnSpc>
            </a:pPr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r>
              <a:rPr sz="1400" spc="-5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I/O 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omp</a:t>
            </a:r>
            <a:r>
              <a:rPr sz="1400" spc="-5" dirty="0">
                <a:latin typeface="Calibri" charset="0"/>
                <a:ea typeface="Calibri" charset="0"/>
                <a:cs typeface="Calibri" charset="0"/>
              </a:rPr>
              <a:t>let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ion</a:t>
            </a:r>
          </a:p>
        </p:txBody>
      </p:sp>
      <p:sp>
        <p:nvSpPr>
          <p:cNvPr id="87" name="object 19">
            <a:extLst>
              <a:ext uri="{FF2B5EF4-FFF2-40B4-BE49-F238E27FC236}">
                <a16:creationId xmlns:a16="http://schemas.microsoft.com/office/drawing/2014/main" id="{FC8F5B88-66D9-AE4E-A821-9CEDE4B1A683}"/>
              </a:ext>
            </a:extLst>
          </p:cNvPr>
          <p:cNvSpPr txBox="1"/>
          <p:nvPr/>
        </p:nvSpPr>
        <p:spPr>
          <a:xfrm>
            <a:off x="7785100" y="5114998"/>
            <a:ext cx="7747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lang="en-US" sz="1400" spc="-10" dirty="0">
                <a:latin typeface="Calibri" charset="0"/>
                <a:ea typeface="Calibri" charset="0"/>
                <a:cs typeface="Calibri" charset="0"/>
              </a:rPr>
              <a:t>p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rocess 1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8" name="object 20">
            <a:extLst>
              <a:ext uri="{FF2B5EF4-FFF2-40B4-BE49-F238E27FC236}">
                <a16:creationId xmlns:a16="http://schemas.microsoft.com/office/drawing/2014/main" id="{96B9087F-F206-C74E-8163-1E0556537B7B}"/>
              </a:ext>
            </a:extLst>
          </p:cNvPr>
          <p:cNvSpPr/>
          <p:nvPr/>
        </p:nvSpPr>
        <p:spPr>
          <a:xfrm>
            <a:off x="4876800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9" name="object 23">
            <a:extLst>
              <a:ext uri="{FF2B5EF4-FFF2-40B4-BE49-F238E27FC236}">
                <a16:creationId xmlns:a16="http://schemas.microsoft.com/office/drawing/2014/main" id="{46EB3946-6E96-F643-8273-78F1365793D4}"/>
              </a:ext>
            </a:extLst>
          </p:cNvPr>
          <p:cNvSpPr txBox="1"/>
          <p:nvPr/>
        </p:nvSpPr>
        <p:spPr>
          <a:xfrm>
            <a:off x="5638800" y="5114998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2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0" name="object 24">
            <a:extLst>
              <a:ext uri="{FF2B5EF4-FFF2-40B4-BE49-F238E27FC236}">
                <a16:creationId xmlns:a16="http://schemas.microsoft.com/office/drawing/2014/main" id="{DAAB628F-8ADE-9D42-82E2-F09FFCEF6C26}"/>
              </a:ext>
            </a:extLst>
          </p:cNvPr>
          <p:cNvSpPr txBox="1"/>
          <p:nvPr/>
        </p:nvSpPr>
        <p:spPr>
          <a:xfrm>
            <a:off x="5689601" y="5343598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1" name="object 25">
            <a:extLst>
              <a:ext uri="{FF2B5EF4-FFF2-40B4-BE49-F238E27FC236}">
                <a16:creationId xmlns:a16="http://schemas.microsoft.com/office/drawing/2014/main" id="{3640A139-E0FC-F449-B122-450DAD587198}"/>
              </a:ext>
            </a:extLst>
          </p:cNvPr>
          <p:cNvSpPr/>
          <p:nvPr/>
        </p:nvSpPr>
        <p:spPr>
          <a:xfrm>
            <a:off x="7467600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2" name="object 29">
            <a:extLst>
              <a:ext uri="{FF2B5EF4-FFF2-40B4-BE49-F238E27FC236}">
                <a16:creationId xmlns:a16="http://schemas.microsoft.com/office/drawing/2014/main" id="{75BBF1B7-B0F6-EF45-8115-FE3A1431C70D}"/>
              </a:ext>
            </a:extLst>
          </p:cNvPr>
          <p:cNvSpPr/>
          <p:nvPr/>
        </p:nvSpPr>
        <p:spPr>
          <a:xfrm>
            <a:off x="2971800" y="4889661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3" name="object 30">
            <a:extLst>
              <a:ext uri="{FF2B5EF4-FFF2-40B4-BE49-F238E27FC236}">
                <a16:creationId xmlns:a16="http://schemas.microsoft.com/office/drawing/2014/main" id="{4C025946-B844-A247-8AFE-1411AEBA7323}"/>
              </a:ext>
            </a:extLst>
          </p:cNvPr>
          <p:cNvSpPr/>
          <p:nvPr/>
        </p:nvSpPr>
        <p:spPr>
          <a:xfrm>
            <a:off x="2971800" y="4889661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4" name="object 31">
            <a:extLst>
              <a:ext uri="{FF2B5EF4-FFF2-40B4-BE49-F238E27FC236}">
                <a16:creationId xmlns:a16="http://schemas.microsoft.com/office/drawing/2014/main" id="{4167BA7C-A3DA-D44A-87F9-26A241C36F0A}"/>
              </a:ext>
            </a:extLst>
          </p:cNvPr>
          <p:cNvSpPr/>
          <p:nvPr/>
        </p:nvSpPr>
        <p:spPr>
          <a:xfrm>
            <a:off x="4572000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5" name="object 32">
            <a:extLst>
              <a:ext uri="{FF2B5EF4-FFF2-40B4-BE49-F238E27FC236}">
                <a16:creationId xmlns:a16="http://schemas.microsoft.com/office/drawing/2014/main" id="{0C894E4A-8ED2-4746-8231-CE84A5FC0C0D}"/>
              </a:ext>
            </a:extLst>
          </p:cNvPr>
          <p:cNvSpPr/>
          <p:nvPr/>
        </p:nvSpPr>
        <p:spPr>
          <a:xfrm>
            <a:off x="4572000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6" name="object 33">
            <a:extLst>
              <a:ext uri="{FF2B5EF4-FFF2-40B4-BE49-F238E27FC236}">
                <a16:creationId xmlns:a16="http://schemas.microsoft.com/office/drawing/2014/main" id="{F3B271EE-5713-474F-BDFA-619A1D261014}"/>
              </a:ext>
            </a:extLst>
          </p:cNvPr>
          <p:cNvSpPr/>
          <p:nvPr/>
        </p:nvSpPr>
        <p:spPr>
          <a:xfrm>
            <a:off x="4876800" y="4889661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339933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7" name="object 34">
            <a:extLst>
              <a:ext uri="{FF2B5EF4-FFF2-40B4-BE49-F238E27FC236}">
                <a16:creationId xmlns:a16="http://schemas.microsoft.com/office/drawing/2014/main" id="{44D50B6C-228E-BE49-BC3A-21DDB3D81E65}"/>
              </a:ext>
            </a:extLst>
          </p:cNvPr>
          <p:cNvSpPr/>
          <p:nvPr/>
        </p:nvSpPr>
        <p:spPr>
          <a:xfrm>
            <a:off x="4876800" y="4889661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8" name="object 35">
            <a:extLst>
              <a:ext uri="{FF2B5EF4-FFF2-40B4-BE49-F238E27FC236}">
                <a16:creationId xmlns:a16="http://schemas.microsoft.com/office/drawing/2014/main" id="{4B767DD8-D011-9C42-BDCF-7F792A067FBD}"/>
              </a:ext>
            </a:extLst>
          </p:cNvPr>
          <p:cNvSpPr/>
          <p:nvPr/>
        </p:nvSpPr>
        <p:spPr>
          <a:xfrm>
            <a:off x="7162800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9" name="object 36">
            <a:extLst>
              <a:ext uri="{FF2B5EF4-FFF2-40B4-BE49-F238E27FC236}">
                <a16:creationId xmlns:a16="http://schemas.microsoft.com/office/drawing/2014/main" id="{765E3C06-E1E2-FB4E-86BB-2BC91F26DBE5}"/>
              </a:ext>
            </a:extLst>
          </p:cNvPr>
          <p:cNvSpPr/>
          <p:nvPr/>
        </p:nvSpPr>
        <p:spPr>
          <a:xfrm>
            <a:off x="7162800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0" name="object 37">
            <a:extLst>
              <a:ext uri="{FF2B5EF4-FFF2-40B4-BE49-F238E27FC236}">
                <a16:creationId xmlns:a16="http://schemas.microsoft.com/office/drawing/2014/main" id="{BAB609A8-7365-AA47-AE40-7C62D66B5142}"/>
              </a:ext>
            </a:extLst>
          </p:cNvPr>
          <p:cNvSpPr/>
          <p:nvPr/>
        </p:nvSpPr>
        <p:spPr>
          <a:xfrm>
            <a:off x="7467600" y="4889661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1" name="object 38">
            <a:extLst>
              <a:ext uri="{FF2B5EF4-FFF2-40B4-BE49-F238E27FC236}">
                <a16:creationId xmlns:a16="http://schemas.microsoft.com/office/drawing/2014/main" id="{48F3A4EF-A106-8145-85E9-EC31D5C16500}"/>
              </a:ext>
            </a:extLst>
          </p:cNvPr>
          <p:cNvSpPr/>
          <p:nvPr/>
        </p:nvSpPr>
        <p:spPr>
          <a:xfrm>
            <a:off x="7467600" y="4889661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36591849-7031-884C-845B-DBC5B0339CA5}"/>
              </a:ext>
            </a:extLst>
          </p:cNvPr>
          <p:cNvCxnSpPr/>
          <p:nvPr/>
        </p:nvCxnSpPr>
        <p:spPr bwMode="auto">
          <a:xfrm flipH="1">
            <a:off x="4701036" y="4475187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2E6269BF-4445-EC46-BE51-AE295E386916}"/>
              </a:ext>
            </a:extLst>
          </p:cNvPr>
          <p:cNvCxnSpPr/>
          <p:nvPr/>
        </p:nvCxnSpPr>
        <p:spPr bwMode="auto">
          <a:xfrm flipV="1">
            <a:off x="4311159" y="5200745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B47377DA-590E-3B4A-A2F2-BD87FF7A1BEC}"/>
              </a:ext>
            </a:extLst>
          </p:cNvPr>
          <p:cNvCxnSpPr/>
          <p:nvPr/>
        </p:nvCxnSpPr>
        <p:spPr bwMode="auto">
          <a:xfrm flipH="1">
            <a:off x="7291836" y="4512687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A910B490-9275-3240-9ADA-9F3FFFB39EB3}"/>
              </a:ext>
            </a:extLst>
          </p:cNvPr>
          <p:cNvCxnSpPr/>
          <p:nvPr/>
        </p:nvCxnSpPr>
        <p:spPr bwMode="auto">
          <a:xfrm flipV="1">
            <a:off x="6913113" y="5198229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06" name="object 14">
            <a:extLst>
              <a:ext uri="{FF2B5EF4-FFF2-40B4-BE49-F238E27FC236}">
                <a16:creationId xmlns:a16="http://schemas.microsoft.com/office/drawing/2014/main" id="{0A6DA610-11FC-B144-BE7C-D2A503D82962}"/>
              </a:ext>
            </a:extLst>
          </p:cNvPr>
          <p:cNvSpPr txBox="1"/>
          <p:nvPr/>
        </p:nvSpPr>
        <p:spPr>
          <a:xfrm>
            <a:off x="7162800" y="3947961"/>
            <a:ext cx="1677670" cy="4513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OS interrupt</a:t>
            </a:r>
          </a:p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Context switch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702200-AA6F-8F45-8686-71F2ECD47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224080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BFD2-2F83-BD44-B303-21DB41F0B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Mapping and Thread Affinity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8A731-0948-3C4D-A802-5C98968F4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F07625-C0CB-4448-9551-EE8F36B0D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13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A13562C-9FF1-604C-85CE-E31C561D9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052024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5A7B2-182C-8748-A7DC-E504E1EC4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Task Mapping on Heterogeneous Parallel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4AA0D-2E60-814A-B2BA-80915D4FE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Goal is to bind tasks to cores that best matches its requirements </a:t>
            </a:r>
          </a:p>
          <a:p>
            <a:pPr lvl="1"/>
            <a:r>
              <a:rPr lang="en-US" sz="2400" dirty="0"/>
              <a:t>If a task is computation-heavy set it’s affinity to the core with the highest frequency </a:t>
            </a:r>
          </a:p>
          <a:p>
            <a:pPr lvl="1"/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D8C855-0783-414C-9F84-A56365463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14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EF17BA5-BF10-2549-82FC-B509D1A51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4759759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378C6-F8E2-064E-BC2C-692CF1085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Demo: Task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E2F92-AB1E-3140-83E4-CD1A3D8F2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B6AD3-9BF6-C940-8F07-7468DDB69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D6FB57-8CDE-DA47-8F73-5E84F8585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95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B84C658-B817-EB45-961C-8F93C7B2A4D7}"/>
              </a:ext>
            </a:extLst>
          </p:cNvPr>
          <p:cNvSpPr txBox="1"/>
          <p:nvPr/>
        </p:nvSpPr>
        <p:spPr>
          <a:xfrm>
            <a:off x="4003311" y="2967335"/>
            <a:ext cx="41853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Back-up Slides</a:t>
            </a:r>
          </a:p>
        </p:txBody>
      </p:sp>
    </p:spTree>
    <p:extLst>
      <p:ext uri="{BB962C8B-B14F-4D97-AF65-F5344CB8AC3E}">
        <p14:creationId xmlns:p14="http://schemas.microsoft.com/office/powerpoint/2010/main" val="33245052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E3A9B-2EA2-E545-B6FC-0BC1378B5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BCC90-FD42-D24A-A777-47A91A9FD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image source </a:t>
            </a:r>
          </a:p>
          <a:p>
            <a:pPr lvl="1"/>
            <a:r>
              <a:rPr lang="en-US" dirty="0"/>
              <a:t>von Neumann, Amdahl:  </a:t>
            </a:r>
            <a:r>
              <a:rPr lang="en-US" dirty="0" err="1"/>
              <a:t>wikipedia.org</a:t>
            </a:r>
            <a:endParaRPr lang="en-US" dirty="0"/>
          </a:p>
          <a:p>
            <a:pPr lvl="1"/>
            <a:r>
              <a:rPr lang="en-US" dirty="0"/>
              <a:t>Amdahl’s Law Scalability:  </a:t>
            </a:r>
            <a:r>
              <a:rPr lang="en-US" dirty="0" err="1"/>
              <a:t>wikipedia.org</a:t>
            </a:r>
            <a:endParaRPr lang="en-US" dirty="0"/>
          </a:p>
          <a:p>
            <a:pPr lvl="1"/>
            <a:r>
              <a:rPr lang="en-US" dirty="0"/>
              <a:t>AMD Opteron: </a:t>
            </a:r>
            <a:r>
              <a:rPr lang="en-US" dirty="0" err="1"/>
              <a:t>amd.com</a:t>
            </a:r>
            <a:endParaRPr lang="en-US" dirty="0"/>
          </a:p>
          <a:p>
            <a:pPr lvl="1"/>
            <a:r>
              <a:rPr lang="en-US" dirty="0"/>
              <a:t>Intel Core i7: </a:t>
            </a:r>
            <a:r>
              <a:rPr lang="en-US" dirty="0" err="1"/>
              <a:t>intel.com</a:t>
            </a:r>
            <a:endParaRPr lang="en-US" dirty="0"/>
          </a:p>
          <a:p>
            <a:pPr lvl="1"/>
            <a:r>
              <a:rPr lang="en-US" dirty="0"/>
              <a:t>Programmer mem: </a:t>
            </a:r>
            <a:r>
              <a:rPr lang="en-US" dirty="0" err="1"/>
              <a:t>pinterest.com</a:t>
            </a:r>
            <a:endParaRPr lang="en-US" dirty="0"/>
          </a:p>
          <a:p>
            <a:pPr lvl="1"/>
            <a:r>
              <a:rPr lang="en-US" dirty="0"/>
              <a:t>Nvidia Pascal: </a:t>
            </a:r>
            <a:r>
              <a:rPr lang="en-US" dirty="0" err="1"/>
              <a:t>nvidia.com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92B6AC-1AB1-BE42-96AB-10D8F1F34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C84567-B32F-0F4B-8341-C536FCB77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75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0E562-7AE8-764B-9B2A-FFBEFE752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Rise of Heterogenous Computing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6860D61-582D-F44B-92B9-83F1DB68C526}"/>
              </a:ext>
            </a:extLst>
          </p:cNvPr>
          <p:cNvGraphicFramePr>
            <a:graphicFrameLocks/>
          </p:cNvGraphicFramePr>
          <p:nvPr/>
        </p:nvGraphicFramePr>
        <p:xfrm>
          <a:off x="2631032" y="1516664"/>
          <a:ext cx="6990896" cy="47479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6C1586-A64F-2A44-B203-1AF09AEEC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053639-5AA0-244F-88CA-5C45CF806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765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cs typeface="Optima" charset="0"/>
              </a:rPr>
              <a:t>Processor on a Board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095416" y="2061803"/>
            <a:ext cx="4707316" cy="3530487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 bwMode="auto">
          <a:xfrm>
            <a:off x="8272196" y="2874667"/>
            <a:ext cx="1189038" cy="1166812"/>
          </a:xfrm>
          <a:prstGeom prst="ellipse">
            <a:avLst/>
          </a:prstGeom>
          <a:solidFill>
            <a:schemeClr val="accent6">
              <a:lumMod val="20000"/>
              <a:lumOff val="80000"/>
              <a:alpha val="20000"/>
            </a:schemeClr>
          </a:solidFill>
          <a:ln w="539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 w="28575" cmpd="sng">
                <a:solidFill>
                  <a:srgbClr val="FF0000"/>
                </a:solidFill>
              </a:ln>
              <a:noFill/>
              <a:effectLst/>
              <a:uLnTx/>
              <a:uFillTx/>
              <a:latin typeface="Calibri" panose="020F0502020204030204"/>
              <a:ea typeface="+mn-ea"/>
              <a:cs typeface="ＭＳ Ｐゴシック" charset="-128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5666376" y="3458870"/>
            <a:ext cx="1071407" cy="103492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DF4757F-2AE2-5940-863D-02E7B9D7D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D72A7C-CD32-D543-9541-5D4E9CD9F01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454EE69-17A7-4C41-ACDF-D402D9507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376" y="1248946"/>
            <a:ext cx="5080000" cy="51562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6EF5A1-BF1C-A349-A348-2A610133A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444357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C8E80-7386-7744-BEEB-EAE05A3E4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Heterogenous Processors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9DC52-5B0B-F046-87F9-E4889990E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D72A7C-CD32-D543-9541-5D4E9CD9F01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413FD3-F8F2-0E46-8686-E2ECB2E5B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859668" y="2197590"/>
            <a:ext cx="4514844" cy="33861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C94CC7-C158-5849-9EE2-73E86724E0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6217" y="1987339"/>
            <a:ext cx="3048104" cy="3934390"/>
          </a:xfrm>
          <a:prstGeom prst="rect">
            <a:avLst/>
          </a:prstGeom>
        </p:spPr>
      </p:pic>
      <p:sp>
        <p:nvSpPr>
          <p:cNvPr id="9" name="Right Arrow 8">
            <a:extLst>
              <a:ext uri="{FF2B5EF4-FFF2-40B4-BE49-F238E27FC236}">
                <a16:creationId xmlns:a16="http://schemas.microsoft.com/office/drawing/2014/main" id="{D9961C3F-AE31-984C-ABFD-5B9E81E3C5AE}"/>
              </a:ext>
            </a:extLst>
          </p:cNvPr>
          <p:cNvSpPr/>
          <p:nvPr/>
        </p:nvSpPr>
        <p:spPr>
          <a:xfrm>
            <a:off x="5643154" y="3334626"/>
            <a:ext cx="1246787" cy="1239815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95298-43AD-6A43-97A6-4F4017BCA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1519336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5DBCB-241C-EA41-9A60-21D827577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“Soft” Heterogeneity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B72EB-1D18-DA47-BB5B-6CDADE400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2870" indent="0">
              <a:buNone/>
            </a:pPr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0351AE-7F89-564D-BE35-5C3AA742F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87F51E-C968-4642-99CF-EE90FFA65F6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24486C-083D-4543-9EE2-7CE8E523AD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244"/>
          <a:stretch/>
        </p:blipFill>
        <p:spPr>
          <a:xfrm>
            <a:off x="546523" y="1938042"/>
            <a:ext cx="5549477" cy="30124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50D428-D183-4B4D-B5F8-5AA13DCA4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3214" y="2659755"/>
            <a:ext cx="4549272" cy="30124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1D623D1-094D-9F43-8379-E5A2DBEF9079}"/>
              </a:ext>
            </a:extLst>
          </p:cNvPr>
          <p:cNvSpPr txBox="1"/>
          <p:nvPr/>
        </p:nvSpPr>
        <p:spPr>
          <a:xfrm>
            <a:off x="3217649" y="5155621"/>
            <a:ext cx="10380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DVFS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BB99B4-19C2-834B-A09C-1FF5C7B8A5BF}"/>
              </a:ext>
            </a:extLst>
          </p:cNvPr>
          <p:cNvSpPr txBox="1"/>
          <p:nvPr/>
        </p:nvSpPr>
        <p:spPr>
          <a:xfrm>
            <a:off x="7111527" y="1809015"/>
            <a:ext cx="32678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Fat and Thin Cores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FFBF1F-F459-AA40-9C08-430CCC5A57C9}"/>
              </a:ext>
            </a:extLst>
          </p:cNvPr>
          <p:cNvSpPr txBox="1"/>
          <p:nvPr/>
        </p:nvSpPr>
        <p:spPr>
          <a:xfrm>
            <a:off x="10283646" y="5905952"/>
            <a:ext cx="1744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image: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SemiWiki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37E86-3C1C-3041-B6EB-9FC4FCB43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1665486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80379">
            <a:off x="5166770" y="1951200"/>
            <a:ext cx="1574129" cy="15741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9676" y="4155003"/>
            <a:ext cx="2871702" cy="20580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639" y="2847563"/>
            <a:ext cx="1534887" cy="15348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9123" y="2548207"/>
            <a:ext cx="2519380" cy="21336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5508171" y="3646385"/>
            <a:ext cx="0" cy="82296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6347434" y="3646385"/>
            <a:ext cx="0" cy="82296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7944854" y="3615007"/>
            <a:ext cx="1235944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807319" y="3615007"/>
            <a:ext cx="1235944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8C3ED26F-3FFC-3E45-916E-72BB303D18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9941" y="286606"/>
            <a:ext cx="1556640" cy="202998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8AA5F3D-DB5F-9144-B6EF-22ADBC1E9C6A}"/>
              </a:ext>
            </a:extLst>
          </p:cNvPr>
          <p:cNvSpPr/>
          <p:nvPr/>
        </p:nvSpPr>
        <p:spPr>
          <a:xfrm>
            <a:off x="4371292" y="1586753"/>
            <a:ext cx="3330198" cy="4626304"/>
          </a:xfrm>
          <a:prstGeom prst="rect">
            <a:avLst/>
          </a:prstGeom>
          <a:solidFill>
            <a:schemeClr val="bg2"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Computer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678F0BC-C0DD-AA4B-B32D-C1F6D9D08C5B}"/>
              </a:ext>
            </a:extLst>
          </p:cNvPr>
          <p:cNvSpPr txBox="1">
            <a:spLocks/>
          </p:cNvSpPr>
          <p:nvPr/>
        </p:nvSpPr>
        <p:spPr>
          <a:xfrm>
            <a:off x="1090639" y="286605"/>
            <a:ext cx="10058400" cy="1034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von-Neuman is Evolving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716421-8649-8849-A8A8-79D52C9DB7BC}"/>
              </a:ext>
            </a:extLst>
          </p:cNvPr>
          <p:cNvSpPr txBox="1"/>
          <p:nvPr/>
        </p:nvSpPr>
        <p:spPr>
          <a:xfrm>
            <a:off x="8657303" y="269895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61C082C-A447-0041-A023-8DD4F186E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6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DA2E48-3D47-7F4E-8328-DFEAA247C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922736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Big-Little Architecture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993CD7-E60B-1442-A905-60B5CBD6B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C0AF34-A955-6D43-AE12-8C4C0BB92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449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Computing is not just about performance</a:t>
            </a:r>
          </a:p>
        </p:txBody>
      </p:sp>
      <p:pic>
        <p:nvPicPr>
          <p:cNvPr id="53250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" t="13470" r="-568" b="14360"/>
          <a:stretch>
            <a:fillRect/>
          </a:stretch>
        </p:blipFill>
        <p:spPr bwMode="auto">
          <a:xfrm>
            <a:off x="515110" y="2242253"/>
            <a:ext cx="7204725" cy="317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1" name="TextBox 1"/>
          <p:cNvSpPr txBox="1">
            <a:spLocks noChangeArrowheads="1"/>
          </p:cNvSpPr>
          <p:nvPr/>
        </p:nvSpPr>
        <p:spPr bwMode="auto">
          <a:xfrm>
            <a:off x="2059951" y="5520864"/>
            <a:ext cx="388202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Chart courtesy : Pat </a:t>
            </a:r>
            <a:r>
              <a:rPr lang="en-US" altLang="en-US" sz="1200" i="1" dirty="0" err="1">
                <a:latin typeface="Calibri" panose="020F0502020204030204" pitchFamily="34" charset="0"/>
                <a:cs typeface="Calibri" panose="020F0502020204030204" pitchFamily="34" charset="0"/>
              </a:rPr>
              <a:t>Gelsinger</a:t>
            </a:r>
            <a:r>
              <a:rPr lang="en-US" alt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, Intel Developer Forum, 2004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5A4A52-D8AE-8B48-83AE-93EC8B43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1E23EF-5658-894F-93C8-B3B3C15E53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9595" y="1540051"/>
            <a:ext cx="2652890" cy="470121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14FB7F-BC49-7440-9797-5F1C0DF96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3237465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4FB4960-552C-BB40-B451-A88CEBA99A39}"/>
              </a:ext>
            </a:extLst>
          </p:cNvPr>
          <p:cNvSpPr/>
          <p:nvPr/>
        </p:nvSpPr>
        <p:spPr>
          <a:xfrm>
            <a:off x="1689652" y="2097157"/>
            <a:ext cx="9134061" cy="3498573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142F56-0DEA-6F4B-8237-43F8A643D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 Heterogeneity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8F81AAC-E437-3443-9822-2F0C7DDF76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07097" y="3996815"/>
            <a:ext cx="1034920" cy="103492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6BF258-CC4A-2B4D-979A-120FF9F3D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9</a:t>
            </a:fld>
            <a:endParaRPr lang="en-US"/>
          </a:p>
        </p:txBody>
      </p:sp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8A2E8D34-7D1E-5045-857C-D1C3F1BDE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720" y="3170583"/>
            <a:ext cx="1861152" cy="1861152"/>
          </a:xfrm>
          <a:prstGeom prst="rect">
            <a:avLst/>
          </a:prstGeom>
        </p:spPr>
      </p:pic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CC4D2760-98CD-B14F-81BD-F5F2EB1C9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575" y="3996815"/>
            <a:ext cx="1034920" cy="1034920"/>
          </a:xfrm>
          <a:prstGeom prst="rect">
            <a:avLst/>
          </a:prstGeom>
        </p:spPr>
      </p:pic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4109BCAE-357E-C54B-B9A5-2DCDB49AB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1198" y="2455000"/>
            <a:ext cx="2576735" cy="257673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22D7FAB-CFD3-1E4B-BBCC-1C86EBB76321}"/>
              </a:ext>
            </a:extLst>
          </p:cNvPr>
          <p:cNvSpPr txBox="1"/>
          <p:nvPr/>
        </p:nvSpPr>
        <p:spPr>
          <a:xfrm>
            <a:off x="742312" y="5843092"/>
            <a:ext cx="3390095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Operational frequency is different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0222B1-C7A8-3047-8DCE-CC289B813C91}"/>
              </a:ext>
            </a:extLst>
          </p:cNvPr>
          <p:cNvSpPr/>
          <p:nvPr/>
        </p:nvSpPr>
        <p:spPr>
          <a:xfrm>
            <a:off x="1766116" y="2210286"/>
            <a:ext cx="31932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Heterogenous Multicore System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E872C6C-6661-F44A-BBDA-B2CA9774F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030603182"/>
      </p:ext>
    </p:extLst>
  </p:cSld>
  <p:clrMapOvr>
    <a:masterClrMapping/>
  </p:clrMapOvr>
</p:sld>
</file>

<file path=ppt/theme/theme1.xml><?xml version="1.0" encoding="utf-8"?>
<a:theme xmlns:a="http://schemas.openxmlformats.org/drawingml/2006/main" name="conftalk_wide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uch_slides_template_wide" id="{E05F432F-99A9-0944-A279-EA19BADE304E}" vid="{CC5DEB4D-F4D2-FD40-80EA-5F5EE3D04932}"/>
    </a:ext>
  </a:extLst>
</a:theme>
</file>

<file path=ppt/theme/theme2.xml><?xml version="1.0" encoding="utf-8"?>
<a:theme xmlns:a="http://schemas.openxmlformats.org/drawingml/2006/main" name="1_conftalk_wid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uch_slides_template_wide" id="{E05F432F-99A9-0944-A279-EA19BADE304E}" vid="{CC5DEB4D-F4D2-FD40-80EA-5F5EE3D0493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touch_slides_template_wide</Template>
  <TotalTime>1264</TotalTime>
  <Words>512</Words>
  <Application>Microsoft Macintosh PowerPoint</Application>
  <PresentationFormat>Widescreen</PresentationFormat>
  <Paragraphs>151</Paragraphs>
  <Slides>17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conftalk_wide</vt:lpstr>
      <vt:lpstr>1_conftalk_wide</vt:lpstr>
      <vt:lpstr>Task Mapping in Soft Heterogeneous Systems</vt:lpstr>
      <vt:lpstr>The Rise of Heterogenous Computing</vt:lpstr>
      <vt:lpstr>Processor on a Board</vt:lpstr>
      <vt:lpstr>Heterogenous Processors</vt:lpstr>
      <vt:lpstr>“Soft” Heterogeneity</vt:lpstr>
      <vt:lpstr>PowerPoint Presentation</vt:lpstr>
      <vt:lpstr>ARM Big-Little Architecture</vt:lpstr>
      <vt:lpstr>Computing is not just about performance</vt:lpstr>
      <vt:lpstr>Soft Heterogeneity</vt:lpstr>
      <vt:lpstr>Task Mapping and Scheduling</vt:lpstr>
      <vt:lpstr>Task Scheduling on Sequential Processors</vt:lpstr>
      <vt:lpstr>Task Scheduling on Parallel Processors</vt:lpstr>
      <vt:lpstr>Task Mapping and Thread Affinity</vt:lpstr>
      <vt:lpstr>Task Mapping on Heterogeneous Parallel Systems</vt:lpstr>
      <vt:lpstr>Demo: Task Mapping</vt:lpstr>
      <vt:lpstr>PowerPoint Presentation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Qasem, Apan M</dc:creator>
  <cp:lastModifiedBy>Qasem, Apan M</cp:lastModifiedBy>
  <cp:revision>95</cp:revision>
  <dcterms:created xsi:type="dcterms:W3CDTF">2018-08-17T13:37:05Z</dcterms:created>
  <dcterms:modified xsi:type="dcterms:W3CDTF">2020-06-18T18:26:16Z</dcterms:modified>
</cp:coreProperties>
</file>

<file path=docProps/thumbnail.jpeg>
</file>